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9"/>
  </p:notesMasterIdLst>
  <p:sldIdLst>
    <p:sldId id="256" r:id="rId2"/>
    <p:sldId id="258" r:id="rId3"/>
    <p:sldId id="257" r:id="rId4"/>
    <p:sldId id="259"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5957"/>
  </p:normalViewPr>
  <p:slideViewPr>
    <p:cSldViewPr snapToGrid="0" snapToObjects="1">
      <p:cViewPr>
        <p:scale>
          <a:sx n="90" d="100"/>
          <a:sy n="90" d="100"/>
        </p:scale>
        <p:origin x="1432" y="-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png>
</file>

<file path=ppt/media/image3.jp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83A60E-422F-0645-86D6-845FC7F4EBB9}" type="datetimeFigureOut">
              <a:rPr lang="en-US" smtClean="0"/>
              <a:t>5/9/22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04E9E0-E767-2B44-A81A-AA7864069A06}" type="slidenum">
              <a:rPr lang="en-US" smtClean="0"/>
              <a:t>‹#›</a:t>
            </a:fld>
            <a:endParaRPr lang="en-US"/>
          </a:p>
        </p:txBody>
      </p:sp>
    </p:spTree>
    <p:extLst>
      <p:ext uri="{BB962C8B-B14F-4D97-AF65-F5344CB8AC3E}">
        <p14:creationId xmlns:p14="http://schemas.microsoft.com/office/powerpoint/2010/main" val="12957159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 – determine which flights might need greater attention to facilitate to process of departure and arrival</a:t>
            </a:r>
          </a:p>
          <a:p>
            <a:r>
              <a:rPr lang="en-US" dirty="0"/>
              <a:t>Why – which aspects of the arrival and departure process have been over-looked and where resources should be allocated</a:t>
            </a:r>
          </a:p>
        </p:txBody>
      </p:sp>
      <p:sp>
        <p:nvSpPr>
          <p:cNvPr id="4" name="Slide Number Placeholder 3"/>
          <p:cNvSpPr>
            <a:spLocks noGrp="1"/>
          </p:cNvSpPr>
          <p:nvPr>
            <p:ph type="sldNum" sz="quarter" idx="5"/>
          </p:nvPr>
        </p:nvSpPr>
        <p:spPr/>
        <p:txBody>
          <a:bodyPr/>
          <a:lstStyle/>
          <a:p>
            <a:fld id="{F404E9E0-E767-2B44-A81A-AA7864069A06}" type="slidenum">
              <a:rPr lang="en-US" smtClean="0"/>
              <a:t>2</a:t>
            </a:fld>
            <a:endParaRPr lang="en-US"/>
          </a:p>
        </p:txBody>
      </p:sp>
    </p:spTree>
    <p:extLst>
      <p:ext uri="{BB962C8B-B14F-4D97-AF65-F5344CB8AC3E}">
        <p14:creationId xmlns:p14="http://schemas.microsoft.com/office/powerpoint/2010/main" val="14703723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FontTx/>
              <a:buNone/>
            </a:pPr>
            <a:r>
              <a:rPr lang="en-US" dirty="0"/>
              <a:t>Cargo – miss delivery deadlines</a:t>
            </a:r>
          </a:p>
          <a:p>
            <a:pPr lvl="0">
              <a:buFontTx/>
              <a:buNone/>
            </a:pPr>
            <a:r>
              <a:rPr lang="en-US" dirty="0"/>
              <a:t>Passengers – miss connecting flights and personal engagements</a:t>
            </a:r>
          </a:p>
          <a:p>
            <a:pPr lvl="0">
              <a:buFontTx/>
              <a:buNone/>
            </a:pPr>
            <a:r>
              <a:rPr lang="en-US" dirty="0"/>
              <a:t>Airport – loss of revenue as flights are delayed and eventually cancelled, snow-ball effect – can’t fill the other planes until current plane is done. Can’t do that if it hasn’t landed yet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Airliner -  Creates negative attitude towards airline when reputation means everything in todays social media environment</a:t>
            </a:r>
          </a:p>
          <a:p>
            <a:pPr lvl="0">
              <a:buFontTx/>
              <a:buNone/>
            </a:pPr>
            <a:endParaRPr lang="en-US" dirty="0"/>
          </a:p>
        </p:txBody>
      </p:sp>
      <p:sp>
        <p:nvSpPr>
          <p:cNvPr id="4" name="Slide Number Placeholder 3"/>
          <p:cNvSpPr>
            <a:spLocks noGrp="1"/>
          </p:cNvSpPr>
          <p:nvPr>
            <p:ph type="sldNum" sz="quarter" idx="5"/>
          </p:nvPr>
        </p:nvSpPr>
        <p:spPr/>
        <p:txBody>
          <a:bodyPr/>
          <a:lstStyle/>
          <a:p>
            <a:fld id="{F404E9E0-E767-2B44-A81A-AA7864069A06}" type="slidenum">
              <a:rPr lang="en-US" smtClean="0"/>
              <a:t>3</a:t>
            </a:fld>
            <a:endParaRPr lang="en-US"/>
          </a:p>
        </p:txBody>
      </p:sp>
    </p:spTree>
    <p:extLst>
      <p:ext uri="{BB962C8B-B14F-4D97-AF65-F5344CB8AC3E}">
        <p14:creationId xmlns:p14="http://schemas.microsoft.com/office/powerpoint/2010/main" val="3164657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Flight specific – is the issue due to airlines or airports? Both?</a:t>
            </a:r>
          </a:p>
          <a:p>
            <a:endParaRPr lang="en-US" dirty="0"/>
          </a:p>
          <a:p>
            <a:r>
              <a:rPr lang="en-US" dirty="0"/>
              <a:t>Passenger specific – how did the number of passengers affect flight delays, are they the problem? Or is the between more passengers and a larger plan mean it take longer to get the aircraft up and running</a:t>
            </a:r>
          </a:p>
        </p:txBody>
      </p:sp>
      <p:sp>
        <p:nvSpPr>
          <p:cNvPr id="4" name="Slide Number Placeholder 3"/>
          <p:cNvSpPr>
            <a:spLocks noGrp="1"/>
          </p:cNvSpPr>
          <p:nvPr>
            <p:ph type="sldNum" sz="quarter" idx="5"/>
          </p:nvPr>
        </p:nvSpPr>
        <p:spPr/>
        <p:txBody>
          <a:bodyPr/>
          <a:lstStyle/>
          <a:p>
            <a:fld id="{F404E9E0-E767-2B44-A81A-AA7864069A06}" type="slidenum">
              <a:rPr lang="en-US" smtClean="0"/>
              <a:t>4</a:t>
            </a:fld>
            <a:endParaRPr lang="en-US"/>
          </a:p>
        </p:txBody>
      </p:sp>
    </p:spTree>
    <p:extLst>
      <p:ext uri="{BB962C8B-B14F-4D97-AF65-F5344CB8AC3E}">
        <p14:creationId xmlns:p14="http://schemas.microsoft.com/office/powerpoint/2010/main" val="525480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results of our test, we can see that _____ is a large proponent of delayed flights, with the trend showing that ____________</a:t>
            </a:r>
          </a:p>
          <a:p>
            <a:endParaRPr lang="en-US" dirty="0"/>
          </a:p>
          <a:p>
            <a:endParaRPr lang="en-US" dirty="0"/>
          </a:p>
          <a:p>
            <a:r>
              <a:rPr lang="en-US" b="1" dirty="0"/>
              <a:t>Assumption so we will have to check and verify: </a:t>
            </a:r>
            <a:r>
              <a:rPr lang="en-US" dirty="0"/>
              <a:t>understandably, larger airports report large delays as the coordination of the multitude of airliners poses an inherent complication. Surprisingly, on the other end of the spectrum, small airports also exhibited signs or delays. Without data of a higher degree of specificity, it is impossible to attribute why with 100% certainty, but it is our belief that with the lack of infrastructure, delays due to supply chain constraints plays a major role. </a:t>
            </a:r>
          </a:p>
        </p:txBody>
      </p:sp>
      <p:sp>
        <p:nvSpPr>
          <p:cNvPr id="4" name="Slide Number Placeholder 3"/>
          <p:cNvSpPr>
            <a:spLocks noGrp="1"/>
          </p:cNvSpPr>
          <p:nvPr>
            <p:ph type="sldNum" sz="quarter" idx="5"/>
          </p:nvPr>
        </p:nvSpPr>
        <p:spPr/>
        <p:txBody>
          <a:bodyPr/>
          <a:lstStyle/>
          <a:p>
            <a:fld id="{F404E9E0-E767-2B44-A81A-AA7864069A06}" type="slidenum">
              <a:rPr lang="en-US" smtClean="0"/>
              <a:t>5</a:t>
            </a:fld>
            <a:endParaRPr lang="en-US"/>
          </a:p>
        </p:txBody>
      </p:sp>
    </p:spTree>
    <p:extLst>
      <p:ext uri="{BB962C8B-B14F-4D97-AF65-F5344CB8AC3E}">
        <p14:creationId xmlns:p14="http://schemas.microsoft.com/office/powerpoint/2010/main" val="36332473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_______ also is shown to play a major role in predicting flight delays. With the information gained from testing the accumulated data,  providing additional support and resources to _____ will improve chances of on time departure and arrival. </a:t>
            </a:r>
          </a:p>
        </p:txBody>
      </p:sp>
      <p:sp>
        <p:nvSpPr>
          <p:cNvPr id="4" name="Slide Number Placeholder 3"/>
          <p:cNvSpPr>
            <a:spLocks noGrp="1"/>
          </p:cNvSpPr>
          <p:nvPr>
            <p:ph type="sldNum" sz="quarter" idx="5"/>
          </p:nvPr>
        </p:nvSpPr>
        <p:spPr/>
        <p:txBody>
          <a:bodyPr/>
          <a:lstStyle/>
          <a:p>
            <a:fld id="{F404E9E0-E767-2B44-A81A-AA7864069A06}" type="slidenum">
              <a:rPr lang="en-US" smtClean="0"/>
              <a:t>6</a:t>
            </a:fld>
            <a:endParaRPr lang="en-US"/>
          </a:p>
        </p:txBody>
      </p:sp>
    </p:spTree>
    <p:extLst>
      <p:ext uri="{BB962C8B-B14F-4D97-AF65-F5344CB8AC3E}">
        <p14:creationId xmlns:p14="http://schemas.microsoft.com/office/powerpoint/2010/main" val="24744053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Ours </a:t>
            </a:r>
            <a:r>
              <a:rPr lang="en-US"/>
              <a:t>model was able </a:t>
            </a:r>
            <a:r>
              <a:rPr lang="en-US" dirty="0"/>
              <a:t>to predict delays with </a:t>
            </a:r>
            <a:r>
              <a:rPr lang="en-US"/>
              <a:t>______ accuracy.</a:t>
            </a:r>
            <a:endParaRPr lang="en-US" dirty="0"/>
          </a:p>
          <a:p>
            <a:r>
              <a:rPr lang="en-US" dirty="0"/>
              <a:t>In an essence, data is king, with more information, we should be able to make better prediction. </a:t>
            </a:r>
          </a:p>
          <a:p>
            <a:r>
              <a:rPr lang="en-US" dirty="0"/>
              <a:t>This includes more flight data as well as new types of information:</a:t>
            </a:r>
          </a:p>
          <a:p>
            <a:r>
              <a:rPr lang="en-US" dirty="0"/>
              <a:t>	which companies provided services to the airliners specifically? </a:t>
            </a:r>
          </a:p>
          <a:p>
            <a:r>
              <a:rPr lang="en-US" dirty="0"/>
              <a:t>	how much of a part does weather play, and should we worry about the things we can’t change?</a:t>
            </a:r>
          </a:p>
          <a:p>
            <a:endParaRPr lang="en-US" dirty="0"/>
          </a:p>
        </p:txBody>
      </p:sp>
      <p:sp>
        <p:nvSpPr>
          <p:cNvPr id="4" name="Slide Number Placeholder 3"/>
          <p:cNvSpPr>
            <a:spLocks noGrp="1"/>
          </p:cNvSpPr>
          <p:nvPr>
            <p:ph type="sldNum" sz="quarter" idx="5"/>
          </p:nvPr>
        </p:nvSpPr>
        <p:spPr/>
        <p:txBody>
          <a:bodyPr/>
          <a:lstStyle/>
          <a:p>
            <a:fld id="{F404E9E0-E767-2B44-A81A-AA7864069A06}" type="slidenum">
              <a:rPr lang="en-US" smtClean="0"/>
              <a:t>7</a:t>
            </a:fld>
            <a:endParaRPr lang="en-US"/>
          </a:p>
        </p:txBody>
      </p:sp>
    </p:spTree>
    <p:extLst>
      <p:ext uri="{BB962C8B-B14F-4D97-AF65-F5344CB8AC3E}">
        <p14:creationId xmlns:p14="http://schemas.microsoft.com/office/powerpoint/2010/main" val="689103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5/9/22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89695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5/9/22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71779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5/9/22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56478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5/9/22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63222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5/9/22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69387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5/9/22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47454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5/9/22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438624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5/9/22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1488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5/9/22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23751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5/9/22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299431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5/9/22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3853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5/9/22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17619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hf sldNum="0" hdr="0" ftr="0" dt="0"/>
  <p:txStyles>
    <p:titleStyle>
      <a:lvl1pPr algn="l" defTabSz="914400" rtl="0" eaLnBrk="1" latinLnBrk="0" hangingPunct="1">
        <a:lnSpc>
          <a:spcPct val="80000"/>
        </a:lnSpc>
        <a:spcBef>
          <a:spcPct val="0"/>
        </a:spcBef>
        <a:buNone/>
        <a:defRPr sz="54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3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21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White and one yellow paper airplane on a blackboard">
            <a:extLst>
              <a:ext uri="{FF2B5EF4-FFF2-40B4-BE49-F238E27FC236}">
                <a16:creationId xmlns:a16="http://schemas.microsoft.com/office/drawing/2014/main" id="{266CE431-696B-CCCD-59A5-6B086118BB16}"/>
              </a:ext>
            </a:extLst>
          </p:cNvPr>
          <p:cNvPicPr>
            <a:picLocks noChangeAspect="1"/>
          </p:cNvPicPr>
          <p:nvPr/>
        </p:nvPicPr>
        <p:blipFill rotWithShape="1">
          <a:blip r:embed="rId2"/>
          <a:srcRect t="2381" b="13349"/>
          <a:stretch/>
        </p:blipFill>
        <p:spPr>
          <a:xfrm>
            <a:off x="20" y="975"/>
            <a:ext cx="12191980" cy="6858000"/>
          </a:xfrm>
          <a:prstGeom prst="rect">
            <a:avLst/>
          </a:prstGeom>
        </p:spPr>
      </p:pic>
      <p:sp>
        <p:nvSpPr>
          <p:cNvPr id="11" name="Rectangle 10">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1238442"/>
            <a:ext cx="3635926" cy="43557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7BE704-DEDA-4676-C6E3-6929941F2D45}"/>
              </a:ext>
            </a:extLst>
          </p:cNvPr>
          <p:cNvSpPr>
            <a:spLocks noGrp="1"/>
          </p:cNvSpPr>
          <p:nvPr>
            <p:ph type="ctrTitle"/>
          </p:nvPr>
        </p:nvSpPr>
        <p:spPr>
          <a:xfrm>
            <a:off x="854277" y="1475234"/>
            <a:ext cx="3214307" cy="2901694"/>
          </a:xfrm>
        </p:spPr>
        <p:txBody>
          <a:bodyPr anchor="ctr">
            <a:normAutofit/>
          </a:bodyPr>
          <a:lstStyle/>
          <a:p>
            <a:r>
              <a:rPr lang="en-US" sz="4400" dirty="0">
                <a:solidFill>
                  <a:schemeClr val="tx1"/>
                </a:solidFill>
              </a:rPr>
              <a:t>Why Haven’t We Left Yet? </a:t>
            </a:r>
          </a:p>
        </p:txBody>
      </p:sp>
      <p:sp>
        <p:nvSpPr>
          <p:cNvPr id="3" name="Subtitle 2">
            <a:extLst>
              <a:ext uri="{FF2B5EF4-FFF2-40B4-BE49-F238E27FC236}">
                <a16:creationId xmlns:a16="http://schemas.microsoft.com/office/drawing/2014/main" id="{FCFB0AD2-82BF-AEB7-4E63-92F7719AA3C0}"/>
              </a:ext>
            </a:extLst>
          </p:cNvPr>
          <p:cNvSpPr>
            <a:spLocks noGrp="1"/>
          </p:cNvSpPr>
          <p:nvPr>
            <p:ph type="subTitle" idx="1"/>
          </p:nvPr>
        </p:nvSpPr>
        <p:spPr>
          <a:xfrm>
            <a:off x="858610" y="4608576"/>
            <a:ext cx="3205640" cy="774186"/>
          </a:xfrm>
        </p:spPr>
        <p:txBody>
          <a:bodyPr anchor="t">
            <a:normAutofit fontScale="85000" lnSpcReduction="20000"/>
          </a:bodyPr>
          <a:lstStyle/>
          <a:p>
            <a:r>
              <a:rPr lang="en-US" sz="2000" dirty="0"/>
              <a:t>Lee Santos</a:t>
            </a:r>
          </a:p>
          <a:p>
            <a:r>
              <a:rPr lang="en-US" sz="2000" dirty="0"/>
              <a:t>George </a:t>
            </a:r>
            <a:r>
              <a:rPr lang="en-US" sz="2000" dirty="0" err="1"/>
              <a:t>Athitakis</a:t>
            </a:r>
            <a:endParaRPr lang="en-US" sz="2000" dirty="0"/>
          </a:p>
        </p:txBody>
      </p:sp>
      <p:cxnSp>
        <p:nvCxnSpPr>
          <p:cNvPr id="13" name="!!Straight Connector">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6950" y="4508519"/>
            <a:ext cx="310896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E239D8CC-16F4-4B2B-80F0-203C56D0D2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52261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pic>
        <p:nvPicPr>
          <p:cNvPr id="5" name="Picture 4" descr="A couple of men sleeping on a bench&#10;&#10;Description automatically generated with medium confidence">
            <a:extLst>
              <a:ext uri="{FF2B5EF4-FFF2-40B4-BE49-F238E27FC236}">
                <a16:creationId xmlns:a16="http://schemas.microsoft.com/office/drawing/2014/main" id="{DB4CDA0F-8450-4AB4-FC35-DB5B2321786E}"/>
              </a:ext>
            </a:extLst>
          </p:cNvPr>
          <p:cNvPicPr>
            <a:picLocks noChangeAspect="1"/>
          </p:cNvPicPr>
          <p:nvPr/>
        </p:nvPicPr>
        <p:blipFill rotWithShape="1">
          <a:blip r:embed="rId3"/>
          <a:srcRect r="-1" b="12768"/>
          <a:stretch/>
        </p:blipFill>
        <p:spPr>
          <a:xfrm>
            <a:off x="1524" y="10"/>
            <a:ext cx="12188952" cy="6857990"/>
          </a:xfrm>
          <a:prstGeom prst="rect">
            <a:avLst/>
          </a:prstGeom>
        </p:spPr>
      </p:pic>
      <p:sp>
        <p:nvSpPr>
          <p:cNvPr id="19" name="Rectangle 11">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8A2B69-21E7-309F-07C2-7E8B92FADA7F}"/>
              </a:ext>
            </a:extLst>
          </p:cNvPr>
          <p:cNvSpPr>
            <a:spLocks noGrp="1"/>
          </p:cNvSpPr>
          <p:nvPr>
            <p:ph type="title"/>
          </p:nvPr>
        </p:nvSpPr>
        <p:spPr>
          <a:xfrm>
            <a:off x="948648" y="1419273"/>
            <a:ext cx="3153580" cy="1358188"/>
          </a:xfrm>
        </p:spPr>
        <p:txBody>
          <a:bodyPr>
            <a:normAutofit/>
          </a:bodyPr>
          <a:lstStyle/>
          <a:p>
            <a:r>
              <a:rPr lang="en-US" sz="3300" dirty="0">
                <a:solidFill>
                  <a:schemeClr val="tx1"/>
                </a:solidFill>
              </a:rPr>
              <a:t>What are we looking for?</a:t>
            </a:r>
          </a:p>
        </p:txBody>
      </p:sp>
      <p:cxnSp>
        <p:nvCxnSpPr>
          <p:cNvPr id="20" name="Straight Connector 13">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8277" y="2865016"/>
            <a:ext cx="292608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678D7F2-BE31-3794-A8D4-D45AF0FF5766}"/>
              </a:ext>
            </a:extLst>
          </p:cNvPr>
          <p:cNvSpPr>
            <a:spLocks noGrp="1"/>
          </p:cNvSpPr>
          <p:nvPr>
            <p:ph idx="1"/>
          </p:nvPr>
        </p:nvSpPr>
        <p:spPr>
          <a:xfrm>
            <a:off x="948648" y="2978254"/>
            <a:ext cx="3153580" cy="2444238"/>
          </a:xfrm>
        </p:spPr>
        <p:txBody>
          <a:bodyPr>
            <a:normAutofit/>
          </a:bodyPr>
          <a:lstStyle/>
          <a:p>
            <a:pPr>
              <a:buFont typeface="Courier New" panose="02070309020205020404" pitchFamily="49" charset="0"/>
              <a:buChar char="o"/>
            </a:pPr>
            <a:r>
              <a:rPr lang="en-US" sz="1600" dirty="0">
                <a:solidFill>
                  <a:schemeClr val="tx1"/>
                </a:solidFill>
              </a:rPr>
              <a:t> Which flights will be delayed?</a:t>
            </a:r>
          </a:p>
          <a:p>
            <a:pPr>
              <a:buFont typeface="Courier New" panose="02070309020205020404" pitchFamily="49" charset="0"/>
              <a:buChar char="o"/>
            </a:pPr>
            <a:r>
              <a:rPr lang="en-US" sz="1600" dirty="0">
                <a:solidFill>
                  <a:schemeClr val="tx1"/>
                </a:solidFill>
              </a:rPr>
              <a:t> Why are they delayed?</a:t>
            </a:r>
          </a:p>
        </p:txBody>
      </p:sp>
      <p:sp>
        <p:nvSpPr>
          <p:cNvPr id="21" name="Rectangle 15">
            <a:extLst>
              <a:ext uri="{FF2B5EF4-FFF2-40B4-BE49-F238E27FC236}">
                <a16:creationId xmlns:a16="http://schemas.microsoft.com/office/drawing/2014/main" id="{1FE461C7-FF45-427F-83D7-18DFBD48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88859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pic>
        <p:nvPicPr>
          <p:cNvPr id="7" name="Picture 6" descr="An airplane wing in the sky&#10;&#10;Description automatically generated with medium confidence">
            <a:extLst>
              <a:ext uri="{FF2B5EF4-FFF2-40B4-BE49-F238E27FC236}">
                <a16:creationId xmlns:a16="http://schemas.microsoft.com/office/drawing/2014/main" id="{F1E0CE4E-4037-81E4-CADD-F271B5256F81}"/>
              </a:ext>
            </a:extLst>
          </p:cNvPr>
          <p:cNvPicPr>
            <a:picLocks noChangeAspect="1"/>
          </p:cNvPicPr>
          <p:nvPr/>
        </p:nvPicPr>
        <p:blipFill rotWithShape="1">
          <a:blip r:embed="rId3"/>
          <a:srcRect t="15710" r="-1" b="-1"/>
          <a:stretch/>
        </p:blipFill>
        <p:spPr>
          <a:xfrm>
            <a:off x="1524" y="10"/>
            <a:ext cx="12188952" cy="6857990"/>
          </a:xfrm>
          <a:prstGeom prst="rect">
            <a:avLst/>
          </a:prstGeom>
        </p:spPr>
      </p:pic>
      <p:sp>
        <p:nvSpPr>
          <p:cNvPr id="14" name="Rectangle 13">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B9384E-1389-9C2D-ECB0-A38CB3BB93BB}"/>
              </a:ext>
            </a:extLst>
          </p:cNvPr>
          <p:cNvSpPr>
            <a:spLocks noGrp="1"/>
          </p:cNvSpPr>
          <p:nvPr>
            <p:ph type="title"/>
          </p:nvPr>
        </p:nvSpPr>
        <p:spPr>
          <a:xfrm>
            <a:off x="948648" y="1419273"/>
            <a:ext cx="3153580" cy="1358188"/>
          </a:xfrm>
        </p:spPr>
        <p:txBody>
          <a:bodyPr>
            <a:normAutofit/>
          </a:bodyPr>
          <a:lstStyle/>
          <a:p>
            <a:r>
              <a:rPr lang="en-US" sz="3600">
                <a:solidFill>
                  <a:schemeClr val="tx1"/>
                </a:solidFill>
              </a:rPr>
              <a:t>Why should we care?</a:t>
            </a:r>
          </a:p>
        </p:txBody>
      </p:sp>
      <p:cxnSp>
        <p:nvCxnSpPr>
          <p:cNvPr id="16" name="Straight Connector 15">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8277" y="2865016"/>
            <a:ext cx="292608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24201C0-47E2-397D-A87D-31891436D094}"/>
              </a:ext>
            </a:extLst>
          </p:cNvPr>
          <p:cNvSpPr>
            <a:spLocks noGrp="1"/>
          </p:cNvSpPr>
          <p:nvPr>
            <p:ph idx="1"/>
          </p:nvPr>
        </p:nvSpPr>
        <p:spPr>
          <a:xfrm>
            <a:off x="948648" y="2978254"/>
            <a:ext cx="3153580" cy="2444238"/>
          </a:xfrm>
        </p:spPr>
        <p:txBody>
          <a:bodyPr>
            <a:normAutofit/>
          </a:bodyPr>
          <a:lstStyle/>
          <a:p>
            <a:pPr>
              <a:buFont typeface="Courier New" panose="02070309020205020404" pitchFamily="49" charset="0"/>
              <a:buChar char="o"/>
            </a:pPr>
            <a:r>
              <a:rPr lang="en-US" sz="1600">
                <a:solidFill>
                  <a:schemeClr val="tx1"/>
                </a:solidFill>
              </a:rPr>
              <a:t> Delayed Flights are an issue to all stakeholders in the air transit industry</a:t>
            </a:r>
          </a:p>
          <a:p>
            <a:pPr lvl="1">
              <a:buFont typeface="Courier New" panose="02070309020205020404" pitchFamily="49" charset="0"/>
              <a:buChar char="o"/>
            </a:pPr>
            <a:r>
              <a:rPr lang="en-US" sz="1600">
                <a:solidFill>
                  <a:schemeClr val="tx1"/>
                </a:solidFill>
              </a:rPr>
              <a:t> Cargo and freight</a:t>
            </a:r>
          </a:p>
          <a:p>
            <a:pPr lvl="1">
              <a:buFont typeface="Courier New" panose="02070309020205020404" pitchFamily="49" charset="0"/>
              <a:buChar char="o"/>
            </a:pPr>
            <a:r>
              <a:rPr lang="en-US" sz="1600">
                <a:solidFill>
                  <a:schemeClr val="tx1"/>
                </a:solidFill>
              </a:rPr>
              <a:t> Passengers </a:t>
            </a:r>
          </a:p>
          <a:p>
            <a:pPr lvl="1">
              <a:buFont typeface="Courier New" panose="02070309020205020404" pitchFamily="49" charset="0"/>
              <a:buChar char="o"/>
            </a:pPr>
            <a:r>
              <a:rPr lang="en-US" sz="1600">
                <a:solidFill>
                  <a:schemeClr val="tx1"/>
                </a:solidFill>
              </a:rPr>
              <a:t> Airport</a:t>
            </a:r>
          </a:p>
          <a:p>
            <a:pPr lvl="1">
              <a:buFont typeface="Courier New" panose="02070309020205020404" pitchFamily="49" charset="0"/>
              <a:buChar char="o"/>
            </a:pPr>
            <a:r>
              <a:rPr lang="en-US" sz="1600">
                <a:solidFill>
                  <a:schemeClr val="tx1"/>
                </a:solidFill>
              </a:rPr>
              <a:t> Airline</a:t>
            </a:r>
          </a:p>
        </p:txBody>
      </p:sp>
      <p:sp>
        <p:nvSpPr>
          <p:cNvPr id="18" name="Rectangle 17">
            <a:extLst>
              <a:ext uri="{FF2B5EF4-FFF2-40B4-BE49-F238E27FC236}">
                <a16:creationId xmlns:a16="http://schemas.microsoft.com/office/drawing/2014/main" id="{1FE461C7-FF45-427F-83D7-18DFBD48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21002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pic>
        <p:nvPicPr>
          <p:cNvPr id="5" name="Picture 4" descr="A picture containing person&#10;&#10;Description automatically generated">
            <a:extLst>
              <a:ext uri="{FF2B5EF4-FFF2-40B4-BE49-F238E27FC236}">
                <a16:creationId xmlns:a16="http://schemas.microsoft.com/office/drawing/2014/main" id="{2C56B9EB-5F4C-A243-4ACE-3E852959CAC9}"/>
              </a:ext>
            </a:extLst>
          </p:cNvPr>
          <p:cNvPicPr>
            <a:picLocks noChangeAspect="1"/>
          </p:cNvPicPr>
          <p:nvPr/>
        </p:nvPicPr>
        <p:blipFill rotWithShape="1">
          <a:blip r:embed="rId3"/>
          <a:srcRect r="-1" b="16645"/>
          <a:stretch/>
        </p:blipFill>
        <p:spPr>
          <a:xfrm>
            <a:off x="1524" y="10"/>
            <a:ext cx="12188952" cy="6857990"/>
          </a:xfrm>
          <a:prstGeom prst="rect">
            <a:avLst/>
          </a:prstGeom>
        </p:spPr>
      </p:pic>
      <p:sp>
        <p:nvSpPr>
          <p:cNvPr id="12" name="Rectangle 11">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4AC739-92A8-3AF0-3319-811B13FB6158}"/>
              </a:ext>
            </a:extLst>
          </p:cNvPr>
          <p:cNvSpPr>
            <a:spLocks noGrp="1"/>
          </p:cNvSpPr>
          <p:nvPr>
            <p:ph type="title"/>
          </p:nvPr>
        </p:nvSpPr>
        <p:spPr>
          <a:xfrm>
            <a:off x="948648" y="1419273"/>
            <a:ext cx="3153580" cy="1358188"/>
          </a:xfrm>
        </p:spPr>
        <p:txBody>
          <a:bodyPr>
            <a:normAutofit/>
          </a:bodyPr>
          <a:lstStyle/>
          <a:p>
            <a:r>
              <a:rPr lang="en-US" sz="3600">
                <a:solidFill>
                  <a:schemeClr val="tx1"/>
                </a:solidFill>
              </a:rPr>
              <a:t>Who’s to blame? </a:t>
            </a:r>
          </a:p>
        </p:txBody>
      </p:sp>
      <p:cxnSp>
        <p:nvCxnSpPr>
          <p:cNvPr id="14" name="Straight Connector 13">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8277" y="2865016"/>
            <a:ext cx="292608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53FD58E-5C3B-F6CC-5B2A-25559D3D7B3D}"/>
              </a:ext>
            </a:extLst>
          </p:cNvPr>
          <p:cNvSpPr>
            <a:spLocks noGrp="1"/>
          </p:cNvSpPr>
          <p:nvPr>
            <p:ph idx="1"/>
          </p:nvPr>
        </p:nvSpPr>
        <p:spPr>
          <a:xfrm>
            <a:off x="948648" y="2978254"/>
            <a:ext cx="3153580" cy="2444238"/>
          </a:xfrm>
        </p:spPr>
        <p:txBody>
          <a:bodyPr>
            <a:normAutofit/>
          </a:bodyPr>
          <a:lstStyle/>
          <a:p>
            <a:pPr>
              <a:buFont typeface="Courier New" panose="02070309020205020404" pitchFamily="49" charset="0"/>
              <a:buChar char="o"/>
            </a:pPr>
            <a:r>
              <a:rPr lang="en-US" sz="1600" dirty="0">
                <a:solidFill>
                  <a:schemeClr val="tx1"/>
                </a:solidFill>
              </a:rPr>
              <a:t> Flight specific information</a:t>
            </a:r>
          </a:p>
          <a:p>
            <a:pPr lvl="1">
              <a:buFont typeface="Courier New" panose="02070309020205020404" pitchFamily="49" charset="0"/>
              <a:buChar char="o"/>
            </a:pPr>
            <a:r>
              <a:rPr lang="en-US" sz="1600" dirty="0">
                <a:solidFill>
                  <a:schemeClr val="tx1"/>
                </a:solidFill>
              </a:rPr>
              <a:t> Which airlines are the biggest offenders</a:t>
            </a:r>
          </a:p>
          <a:p>
            <a:pPr lvl="1">
              <a:buFont typeface="Courier New" panose="02070309020205020404" pitchFamily="49" charset="0"/>
              <a:buChar char="o"/>
            </a:pPr>
            <a:r>
              <a:rPr lang="en-US" sz="1600" dirty="0">
                <a:solidFill>
                  <a:schemeClr val="tx1"/>
                </a:solidFill>
              </a:rPr>
              <a:t> Which airports have the largest delays</a:t>
            </a:r>
          </a:p>
          <a:p>
            <a:pPr>
              <a:buFont typeface="Courier New" panose="02070309020205020404" pitchFamily="49" charset="0"/>
              <a:buChar char="o"/>
            </a:pPr>
            <a:r>
              <a:rPr lang="en-US" sz="1600" dirty="0">
                <a:solidFill>
                  <a:schemeClr val="tx1"/>
                </a:solidFill>
              </a:rPr>
              <a:t> Passenger specific information</a:t>
            </a:r>
            <a:endParaRPr lang="en-US" sz="1400" dirty="0">
              <a:solidFill>
                <a:schemeClr val="tx1"/>
              </a:solidFill>
            </a:endParaRPr>
          </a:p>
        </p:txBody>
      </p:sp>
      <p:sp>
        <p:nvSpPr>
          <p:cNvPr id="16" name="Rectangle 15">
            <a:extLst>
              <a:ext uri="{FF2B5EF4-FFF2-40B4-BE49-F238E27FC236}">
                <a16:creationId xmlns:a16="http://schemas.microsoft.com/office/drawing/2014/main" id="{1FE461C7-FF45-427F-83D7-18DFBD48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070942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E2CB0-ECF8-73E9-4A94-2895780FB17F}"/>
              </a:ext>
            </a:extLst>
          </p:cNvPr>
          <p:cNvSpPr>
            <a:spLocks noGrp="1"/>
          </p:cNvSpPr>
          <p:nvPr>
            <p:ph type="title"/>
          </p:nvPr>
        </p:nvSpPr>
        <p:spPr/>
        <p:txBody>
          <a:bodyPr/>
          <a:lstStyle/>
          <a:p>
            <a:r>
              <a:rPr lang="en-US" dirty="0"/>
              <a:t>What we found</a:t>
            </a:r>
          </a:p>
        </p:txBody>
      </p:sp>
      <p:sp>
        <p:nvSpPr>
          <p:cNvPr id="3" name="Content Placeholder 2">
            <a:extLst>
              <a:ext uri="{FF2B5EF4-FFF2-40B4-BE49-F238E27FC236}">
                <a16:creationId xmlns:a16="http://schemas.microsoft.com/office/drawing/2014/main" id="{B45EF7D8-D312-184B-FC95-12DF5F763999}"/>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530598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9A0C8-1168-E448-6A4D-381BCBC70BB0}"/>
              </a:ext>
            </a:extLst>
          </p:cNvPr>
          <p:cNvSpPr>
            <a:spLocks noGrp="1"/>
          </p:cNvSpPr>
          <p:nvPr>
            <p:ph type="title"/>
          </p:nvPr>
        </p:nvSpPr>
        <p:spPr/>
        <p:txBody>
          <a:bodyPr/>
          <a:lstStyle/>
          <a:p>
            <a:r>
              <a:rPr lang="en-US" dirty="0"/>
              <a:t>What we found</a:t>
            </a:r>
          </a:p>
        </p:txBody>
      </p:sp>
      <p:sp>
        <p:nvSpPr>
          <p:cNvPr id="3" name="Content Placeholder 2">
            <a:extLst>
              <a:ext uri="{FF2B5EF4-FFF2-40B4-BE49-F238E27FC236}">
                <a16:creationId xmlns:a16="http://schemas.microsoft.com/office/drawing/2014/main" id="{748E5FCA-B654-6FDC-5157-B87777F4A65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79610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pic>
        <p:nvPicPr>
          <p:cNvPr id="7" name="Picture 6" descr="A picture containing person, building&#10;&#10;Description automatically generated">
            <a:extLst>
              <a:ext uri="{FF2B5EF4-FFF2-40B4-BE49-F238E27FC236}">
                <a16:creationId xmlns:a16="http://schemas.microsoft.com/office/drawing/2014/main" id="{B646BC44-70D2-3F9F-6E1C-6698A63FC58B}"/>
              </a:ext>
            </a:extLst>
          </p:cNvPr>
          <p:cNvPicPr>
            <a:picLocks noChangeAspect="1"/>
          </p:cNvPicPr>
          <p:nvPr/>
        </p:nvPicPr>
        <p:blipFill rotWithShape="1">
          <a:blip r:embed="rId3"/>
          <a:srcRect t="1785" r="-1" b="13923"/>
          <a:stretch/>
        </p:blipFill>
        <p:spPr>
          <a:xfrm>
            <a:off x="1524" y="10"/>
            <a:ext cx="12188952" cy="6857990"/>
          </a:xfrm>
          <a:prstGeom prst="rect">
            <a:avLst/>
          </a:prstGeom>
        </p:spPr>
      </p:pic>
      <p:sp>
        <p:nvSpPr>
          <p:cNvPr id="23" name="Rectangle 22">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3A04FF-CEC6-1964-C661-D1824ABCAC62}"/>
              </a:ext>
            </a:extLst>
          </p:cNvPr>
          <p:cNvSpPr>
            <a:spLocks noGrp="1"/>
          </p:cNvSpPr>
          <p:nvPr>
            <p:ph type="title"/>
          </p:nvPr>
        </p:nvSpPr>
        <p:spPr>
          <a:xfrm>
            <a:off x="948648" y="1419273"/>
            <a:ext cx="3153580" cy="1358188"/>
          </a:xfrm>
        </p:spPr>
        <p:txBody>
          <a:bodyPr>
            <a:normAutofit/>
          </a:bodyPr>
          <a:lstStyle/>
          <a:p>
            <a:r>
              <a:rPr lang="en-US" sz="3600">
                <a:solidFill>
                  <a:schemeClr val="tx1"/>
                </a:solidFill>
              </a:rPr>
              <a:t>Sky’s the limit</a:t>
            </a:r>
          </a:p>
        </p:txBody>
      </p:sp>
      <p:cxnSp>
        <p:nvCxnSpPr>
          <p:cNvPr id="25" name="Straight Connector 24">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8277" y="2865016"/>
            <a:ext cx="2926080" cy="0"/>
          </a:xfrm>
          <a:prstGeom prst="line">
            <a:avLst/>
          </a:prstGeom>
          <a:ln w="12700">
            <a:solidFill>
              <a:schemeClr val="tx1">
                <a:lumMod val="75000"/>
                <a:lumOff val="25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7D31421-3828-E4F6-8460-B0E7112D20B0}"/>
              </a:ext>
            </a:extLst>
          </p:cNvPr>
          <p:cNvSpPr>
            <a:spLocks noGrp="1"/>
          </p:cNvSpPr>
          <p:nvPr>
            <p:ph idx="1"/>
          </p:nvPr>
        </p:nvSpPr>
        <p:spPr>
          <a:xfrm>
            <a:off x="948648" y="2978254"/>
            <a:ext cx="3153580" cy="2444238"/>
          </a:xfrm>
        </p:spPr>
        <p:txBody>
          <a:bodyPr>
            <a:normAutofit/>
          </a:bodyPr>
          <a:lstStyle/>
          <a:p>
            <a:pPr>
              <a:buFont typeface="Courier New" panose="02070309020205020404" pitchFamily="49" charset="0"/>
              <a:buChar char="o"/>
            </a:pPr>
            <a:r>
              <a:rPr lang="en-US" sz="1600" dirty="0">
                <a:solidFill>
                  <a:schemeClr val="tx1"/>
                </a:solidFill>
              </a:rPr>
              <a:t> How we can can better results</a:t>
            </a:r>
          </a:p>
          <a:p>
            <a:pPr>
              <a:buFont typeface="Courier New" panose="02070309020205020404" pitchFamily="49" charset="0"/>
              <a:buChar char="o"/>
            </a:pPr>
            <a:r>
              <a:rPr lang="en-US" sz="1600" dirty="0">
                <a:solidFill>
                  <a:schemeClr val="tx1"/>
                </a:solidFill>
              </a:rPr>
              <a:t> </a:t>
            </a:r>
          </a:p>
        </p:txBody>
      </p:sp>
      <p:sp>
        <p:nvSpPr>
          <p:cNvPr id="27" name="Rectangle 26">
            <a:extLst>
              <a:ext uri="{FF2B5EF4-FFF2-40B4-BE49-F238E27FC236}">
                <a16:creationId xmlns:a16="http://schemas.microsoft.com/office/drawing/2014/main" id="{1FE461C7-FF45-427F-83D7-18DFBD48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92268267"/>
      </p:ext>
    </p:extLst>
  </p:cSld>
  <p:clrMapOvr>
    <a:masterClrMapping/>
  </p:clrMapOvr>
</p:sld>
</file>

<file path=ppt/theme/theme1.xml><?xml version="1.0" encoding="utf-8"?>
<a:theme xmlns:a="http://schemas.openxmlformats.org/drawingml/2006/main" name="RetrospectVTI">
  <a:themeElements>
    <a:clrScheme name="AnalogousFromRegularSeed_2SEEDS">
      <a:dk1>
        <a:srgbClr val="000000"/>
      </a:dk1>
      <a:lt1>
        <a:srgbClr val="FFFFFF"/>
      </a:lt1>
      <a:dk2>
        <a:srgbClr val="1B2F30"/>
      </a:dk2>
      <a:lt2>
        <a:srgbClr val="F0F1F3"/>
      </a:lt2>
      <a:accent1>
        <a:srgbClr val="B8A014"/>
      </a:accent1>
      <a:accent2>
        <a:srgbClr val="E77C29"/>
      </a:accent2>
      <a:accent3>
        <a:srgbClr val="87AE1F"/>
      </a:accent3>
      <a:accent4>
        <a:srgbClr val="176ED5"/>
      </a:accent4>
      <a:accent5>
        <a:srgbClr val="383FE8"/>
      </a:accent5>
      <a:accent6>
        <a:srgbClr val="6521D7"/>
      </a:accent6>
      <a:hlink>
        <a:srgbClr val="3F52BF"/>
      </a:hlink>
      <a:folHlink>
        <a:srgbClr val="7F7F7F"/>
      </a:folHlink>
    </a:clrScheme>
    <a:fontScheme name="Retrospect">
      <a:majorFont>
        <a:latin typeface="Tw Cen M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227</TotalTime>
  <Words>495</Words>
  <Application>Microsoft Macintosh PowerPoint</Application>
  <PresentationFormat>Widescreen</PresentationFormat>
  <Paragraphs>47</Paragraphs>
  <Slides>7</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vt:lpstr>
      <vt:lpstr>Courier New</vt:lpstr>
      <vt:lpstr>Tw Cen MT</vt:lpstr>
      <vt:lpstr>RetrospectVTI</vt:lpstr>
      <vt:lpstr>Why Haven’t We Left Yet? </vt:lpstr>
      <vt:lpstr>What are we looking for?</vt:lpstr>
      <vt:lpstr>Why should we care?</vt:lpstr>
      <vt:lpstr>Who’s to blame? </vt:lpstr>
      <vt:lpstr>What we found</vt:lpstr>
      <vt:lpstr>What we found</vt:lpstr>
      <vt:lpstr>Sky’s the limit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Haven’t We Left Yet? </dc:title>
  <dc:creator>George A</dc:creator>
  <cp:lastModifiedBy>George A</cp:lastModifiedBy>
  <cp:revision>2</cp:revision>
  <dcterms:created xsi:type="dcterms:W3CDTF">2022-05-10T03:28:23Z</dcterms:created>
  <dcterms:modified xsi:type="dcterms:W3CDTF">2022-05-10T07:16:11Z</dcterms:modified>
</cp:coreProperties>
</file>

<file path=docProps/thumbnail.jpeg>
</file>